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17"/>
  </p:notesMasterIdLst>
  <p:sldIdLst>
    <p:sldId id="256" r:id="rId3"/>
    <p:sldId id="257" r:id="rId4"/>
    <p:sldId id="261" r:id="rId5"/>
    <p:sldId id="266" r:id="rId6"/>
    <p:sldId id="296" r:id="rId7"/>
    <p:sldId id="297" r:id="rId8"/>
    <p:sldId id="276" r:id="rId9"/>
    <p:sldId id="277" r:id="rId10"/>
    <p:sldId id="275" r:id="rId11"/>
    <p:sldId id="284" r:id="rId12"/>
    <p:sldId id="274" r:id="rId13"/>
    <p:sldId id="292" r:id="rId14"/>
    <p:sldId id="285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599" autoAdjust="0"/>
  </p:normalViewPr>
  <p:slideViewPr>
    <p:cSldViewPr>
      <p:cViewPr>
        <p:scale>
          <a:sx n="70" d="100"/>
          <a:sy n="70" d="100"/>
        </p:scale>
        <p:origin x="138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1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38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99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23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47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5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77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86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20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05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0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4/11/2017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‹nr.›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‹nr.›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‹nr.›</a:t>
            </a:fld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‹nr.›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‹nr.›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4/11/2017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‹nr.›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Kengetallen exporteren naar MMP </a:t>
            </a:r>
            <a:endParaRPr lang="nl-NL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171600" y="5229200"/>
            <a:ext cx="6953200" cy="464790"/>
          </a:xfrm>
        </p:spPr>
        <p:txBody>
          <a:bodyPr>
            <a:normAutofit/>
          </a:bodyPr>
          <a:lstStyle/>
          <a:p>
            <a:pPr algn="l"/>
            <a:r>
              <a:rPr lang="nl-NL" sz="1500" kern="1200" dirty="0">
                <a:solidFill>
                  <a:schemeClr val="tx2"/>
                </a:solidFill>
              </a:rPr>
              <a:t>Over het exporteren van kengetallen uit Kwaliteitscholen naar MMP. </a:t>
            </a:r>
            <a:endParaRPr lang="nl-NL" sz="1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88640"/>
            <a:ext cx="3312368" cy="426678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948264" y="6237312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+mj-lt"/>
              </a:rPr>
              <a:t>11 april 2017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827584" y="623858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+mj-lt"/>
              </a:rPr>
              <a:t>H. T. Both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30" y="692697"/>
            <a:ext cx="7861394" cy="531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15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Meerwaarde koppeling MMP</a:t>
            </a:r>
            <a:endParaRPr lang="nl-NL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600" kern="1200" dirty="0">
                <a:solidFill>
                  <a:srgbClr val="92D050"/>
                </a:solidFill>
                <a:latin typeface="+mn-lt"/>
                <a:ea typeface="+mn-ea"/>
                <a:cs typeface="+mn-cs"/>
              </a:rPr>
              <a:t>Snel visueel overzicht </a:t>
            </a:r>
            <a:r>
              <a:rPr lang="nl-NL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van resultaten</a:t>
            </a:r>
            <a:r>
              <a:rPr lang="nl-NL" dirty="0"/>
              <a:t>, daardoor ook extra inzichten. Ook van Prognose en Ambitie.</a:t>
            </a:r>
            <a:endParaRPr lang="nl-NL" sz="2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dirty="0">
                <a:solidFill>
                  <a:srgbClr val="92D050"/>
                </a:solidFill>
              </a:rPr>
              <a:t>Koppelen harde en zachte data</a:t>
            </a:r>
            <a:r>
              <a:rPr lang="nl-NL" dirty="0"/>
              <a:t>, bijvoorbeeld evaluatie van/over leerlingen koppelen aan cijfers. Scholingsbudget per team </a:t>
            </a:r>
            <a:r>
              <a:rPr lang="nl-NL" dirty="0" err="1"/>
              <a:t>vs</a:t>
            </a:r>
            <a:r>
              <a:rPr lang="nl-NL" dirty="0"/>
              <a:t> docententevredenheid?</a:t>
            </a:r>
          </a:p>
          <a:p>
            <a:r>
              <a:rPr lang="nl-NL" dirty="0">
                <a:solidFill>
                  <a:srgbClr val="92D050"/>
                </a:solidFill>
              </a:rPr>
              <a:t>Koppeling data in vragenlijst</a:t>
            </a:r>
            <a:r>
              <a:rPr lang="nl-NL" dirty="0"/>
              <a:t>, bijv. Pestindicator afzetten tegen Faalangst. (Studiemotivatie &amp; Sociaal Welbevinden)</a:t>
            </a:r>
          </a:p>
          <a:p>
            <a:r>
              <a:rPr lang="nl-NL" dirty="0">
                <a:solidFill>
                  <a:srgbClr val="92D050"/>
                </a:solidFill>
              </a:rPr>
              <a:t>Koppeling data tussen vragenlijsten</a:t>
            </a:r>
            <a:r>
              <a:rPr lang="nl-NL" dirty="0"/>
              <a:t>, bijvoorbeeld tevredenheid leidinggevende in Quickscan versus CW Middenmanager door collega.</a:t>
            </a:r>
          </a:p>
          <a:p>
            <a:r>
              <a:rPr lang="nl-NL" dirty="0">
                <a:solidFill>
                  <a:srgbClr val="92D050"/>
                </a:solidFill>
              </a:rPr>
              <a:t>Analyse</a:t>
            </a:r>
            <a:r>
              <a:rPr lang="nl-NL" dirty="0"/>
              <a:t>, afdelingen vergelijken, extra koppelingen, zoals onderzoeksresultaten aan financiële kengetallen. </a:t>
            </a:r>
            <a:endParaRPr lang="nl-NL" sz="2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865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001.png wordt weergegeve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AutoShape 4" descr="image001.png wordt weergegeven"/>
          <p:cNvSpPr>
            <a:spLocks noChangeAspect="1" noChangeArrowheads="1"/>
          </p:cNvSpPr>
          <p:nvPr/>
        </p:nvSpPr>
        <p:spPr bwMode="auto">
          <a:xfrm>
            <a:off x="1979712" y="836712"/>
            <a:ext cx="2897088" cy="28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" y="1232755"/>
            <a:ext cx="9144000" cy="562540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Meerwaarde koppeling MMP: snelheid &amp; Visualisatie</a:t>
            </a:r>
            <a:endParaRPr lang="nl-NL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3380" y="2493906"/>
            <a:ext cx="8532440" cy="42254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997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70679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07504" y="152400"/>
            <a:ext cx="9036496" cy="990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Meerwaarde koppeling MMP: extra inzichten</a:t>
            </a:r>
            <a:endParaRPr lang="nl-NL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92342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Tot slot, mijn </a:t>
            </a:r>
            <a:r>
              <a:rPr lang="nl-NL" sz="3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advies aan u</a:t>
            </a:r>
            <a:endParaRPr lang="nl-NL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3306" y="1340768"/>
            <a:ext cx="8229600" cy="4874096"/>
          </a:xfrm>
        </p:spPr>
        <p:txBody>
          <a:bodyPr/>
          <a:lstStyle/>
          <a:p>
            <a:r>
              <a:rPr lang="nl-NL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Leg in protocollen vast welke vragenlijsten worden afgenomen, wanneer, in welke cyclus, wie toegang heeft tot de resultaten, wie betrokken zijn bij analyse, wat er met de evaluatie wordt gedaan. </a:t>
            </a:r>
          </a:p>
          <a:p>
            <a:r>
              <a:rPr lang="nl-NL" dirty="0"/>
              <a:t>Doe dat ook met de analyses die uitgevoerd worden in MMP.</a:t>
            </a:r>
          </a:p>
          <a:p>
            <a:r>
              <a:rPr lang="nl-NL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Wees in den beginne voorzichtig met resultaten van individuele medewerkers.</a:t>
            </a:r>
          </a:p>
          <a:p>
            <a:r>
              <a:rPr lang="nl-NL" dirty="0"/>
              <a:t>Wees juist open en transparant met teamresultaten. </a:t>
            </a:r>
          </a:p>
          <a:p>
            <a:r>
              <a:rPr lang="nl-NL" dirty="0"/>
              <a:t>Kies voor een integrale aanpak, bijvoorbeeld één login voor AFAS, MMP, KWS.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Structuur presentatie</a:t>
            </a:r>
            <a:endParaRPr lang="nl-NL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Korte uitleg over Kwaliteitscholen</a:t>
            </a:r>
            <a:endParaRPr lang="nl-NL" dirty="0"/>
          </a:p>
          <a:p>
            <a:r>
              <a:rPr lang="nl-NL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Export van kengetallen: hoe en welke</a:t>
            </a:r>
          </a:p>
          <a:p>
            <a:r>
              <a:rPr lang="nl-NL" dirty="0"/>
              <a:t>De meerwaarde van een koppeling met MMP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Korte schets Kwaliteitscholen</a:t>
            </a:r>
            <a:endParaRPr lang="nl-NL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Inspectie / VO Raad / Ontwikkelingen in de branche</a:t>
            </a:r>
          </a:p>
          <a:p>
            <a:r>
              <a:rPr lang="nl-NL" dirty="0"/>
              <a:t>Kwaliteitvolgsysteem &amp; Bekwaamheidsdossier</a:t>
            </a:r>
          </a:p>
          <a:p>
            <a:r>
              <a:rPr lang="nl-NL" dirty="0"/>
              <a:t>Totaalpakket: van kwaliteit schoolorganisatie tot individuele ontwikkeling medewerkers (en leerling)</a:t>
            </a:r>
          </a:p>
          <a:p>
            <a:r>
              <a:rPr lang="nl-NL" dirty="0"/>
              <a:t>Verantwoording extern (Vensters), intern (Webapplicatie Toezichtkader) en op individueel niveau (Bekwaamheidsdossier)</a:t>
            </a:r>
          </a:p>
          <a:p>
            <a:r>
              <a:rPr lang="nl-NL" dirty="0"/>
              <a:t>Koppelingen met Magister/</a:t>
            </a:r>
            <a:r>
              <a:rPr lang="nl-NL" dirty="0" err="1"/>
              <a:t>SOMtoday</a:t>
            </a:r>
            <a:r>
              <a:rPr lang="nl-NL" dirty="0"/>
              <a:t>, Scholenopdekaart, </a:t>
            </a:r>
            <a:r>
              <a:rPr lang="nl-NL" dirty="0" err="1"/>
              <a:t>Effectory</a:t>
            </a:r>
            <a:r>
              <a:rPr lang="nl-NL" dirty="0"/>
              <a:t>, MMP,  AFAS, LAKS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5" y="1700808"/>
            <a:ext cx="8048625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43" y="148383"/>
            <a:ext cx="8640960" cy="990600"/>
          </a:xfrm>
        </p:spPr>
        <p:txBody>
          <a:bodyPr>
            <a:normAutofit fontScale="90000"/>
          </a:bodyPr>
          <a:lstStyle/>
          <a:p>
            <a:r>
              <a:rPr lang="nl-NL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Welke onderzoeksdata worden verzonden naar MMP?</a:t>
            </a:r>
            <a:endParaRPr lang="nl-NL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nl-NL" dirty="0"/>
          </a:p>
          <a:p>
            <a:pPr lvl="0"/>
            <a:r>
              <a:rPr lang="nl-NL" dirty="0"/>
              <a:t>Van anonieme vragenlijsten (bv Tevredenheid leerlingen) 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79" y="2355932"/>
            <a:ext cx="8463058" cy="2664296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819346" y="3182158"/>
            <a:ext cx="1512168" cy="21602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806086" y="3441650"/>
            <a:ext cx="813586" cy="21602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69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Tevredenheid Leerlingen</a:t>
            </a:r>
            <a:endParaRPr lang="nl-NL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Gevalideerd naar normen inspectie en </a:t>
            </a:r>
            <a:r>
              <a:rPr lang="nl-NL" dirty="0" err="1"/>
              <a:t>Cotan</a:t>
            </a:r>
            <a:endParaRPr lang="nl-NL" dirty="0"/>
          </a:p>
          <a:p>
            <a:r>
              <a:rPr lang="nl-NL" dirty="0"/>
              <a:t>Schoolklimaat en Veiligheid: uitgebreid en kort</a:t>
            </a:r>
          </a:p>
          <a:p>
            <a:r>
              <a:rPr lang="nl-NL" dirty="0"/>
              <a:t>Inclusief optie om kwaliteitsgebieden inspectie mee te nemen</a:t>
            </a:r>
          </a:p>
          <a:p>
            <a:r>
              <a:rPr lang="nl-NL" dirty="0"/>
              <a:t>School kan zelf keuzes maken voor uitbreiding (zie extra)</a:t>
            </a:r>
          </a:p>
          <a:p>
            <a:r>
              <a:rPr lang="nl-NL" dirty="0"/>
              <a:t>School kan vragen toevoegen</a:t>
            </a:r>
          </a:p>
          <a:p>
            <a:r>
              <a:rPr lang="nl-NL" dirty="0"/>
              <a:t>Rapportage Schoolklimaat en Veiligheid</a:t>
            </a:r>
          </a:p>
          <a:p>
            <a:r>
              <a:rPr lang="nl-NL" dirty="0"/>
              <a:t>Export MMP</a:t>
            </a:r>
          </a:p>
          <a:p>
            <a:r>
              <a:rPr lang="nl-NL" dirty="0"/>
              <a:t>Export inspectie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954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Verzenden van resultaten: 1 vinkje</a:t>
            </a:r>
            <a:endParaRPr lang="nl-NL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604" y="836712"/>
            <a:ext cx="7128792" cy="563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63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640960" cy="990600"/>
          </a:xfrm>
        </p:spPr>
        <p:txBody>
          <a:bodyPr>
            <a:normAutofit/>
          </a:bodyPr>
          <a:lstStyle/>
          <a:p>
            <a:r>
              <a:rPr lang="nl-NL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Welke onderzoeksdata worden verzonden?</a:t>
            </a:r>
            <a:endParaRPr lang="nl-NL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endParaRPr lang="nl-NL" dirty="0"/>
          </a:p>
          <a:p>
            <a:pPr lvl="0"/>
            <a:r>
              <a:rPr lang="nl-NL" dirty="0"/>
              <a:t>Van niet-anoniemen vragenlijsten (zelfevaluaties van medewerkers of leerlingen)</a:t>
            </a:r>
          </a:p>
          <a:p>
            <a:pPr lvl="0"/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803" y="2905988"/>
            <a:ext cx="8310393" cy="156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37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764704"/>
            <a:ext cx="8229600" cy="4937760"/>
          </a:xfrm>
        </p:spPr>
        <p:txBody>
          <a:bodyPr/>
          <a:lstStyle/>
          <a:p>
            <a:pPr marL="0" lvl="0" indent="0">
              <a:buNone/>
            </a:pPr>
            <a:endParaRPr lang="nl-NL" dirty="0"/>
          </a:p>
          <a:p>
            <a:pPr lvl="0"/>
            <a:r>
              <a:rPr lang="nl-NL" dirty="0"/>
              <a:t>Van x-over-y-vragenlijsten: zowel per Y als totaal.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86" y="2130006"/>
            <a:ext cx="804862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206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1063" y="764704"/>
            <a:ext cx="8229600" cy="4937760"/>
          </a:xfrm>
        </p:spPr>
        <p:txBody>
          <a:bodyPr/>
          <a:lstStyle/>
          <a:p>
            <a:pPr marL="0" lvl="0" indent="0">
              <a:buNone/>
            </a:pPr>
            <a:endParaRPr lang="nl-NL" dirty="0"/>
          </a:p>
          <a:p>
            <a:pPr lvl="0"/>
            <a:r>
              <a:rPr lang="nl-NL" dirty="0"/>
              <a:t>Van Prognose &amp; Ambitie.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746" y="3861048"/>
            <a:ext cx="7991636" cy="199509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77" y="1960979"/>
            <a:ext cx="7906772" cy="1283355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6876255" y="3716848"/>
            <a:ext cx="1710767" cy="230444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325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orsprong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2F59205-F7D3-4330-B1EC-91A07940F1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Trainingsseminar</Template>
  <TotalTime>0</TotalTime>
  <Words>402</Words>
  <Application>Microsoft Office PowerPoint</Application>
  <PresentationFormat>Diavoorstelling (4:3)</PresentationFormat>
  <Paragraphs>63</Paragraphs>
  <Slides>14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Bookman Old Style</vt:lpstr>
      <vt:lpstr>Calibri</vt:lpstr>
      <vt:lpstr>Gill Sans MT</vt:lpstr>
      <vt:lpstr>Wingdings</vt:lpstr>
      <vt:lpstr>Wingdings 3</vt:lpstr>
      <vt:lpstr>Oorsprong</vt:lpstr>
      <vt:lpstr>Kengetallen exporteren naar MMP </vt:lpstr>
      <vt:lpstr>Structuur presentatie</vt:lpstr>
      <vt:lpstr>Korte schets Kwaliteitscholen</vt:lpstr>
      <vt:lpstr>Welke onderzoeksdata worden verzonden naar MMP?</vt:lpstr>
      <vt:lpstr>Tevredenheid Leerlingen</vt:lpstr>
      <vt:lpstr>PowerPoint-presentatie</vt:lpstr>
      <vt:lpstr>Welke onderzoeksdata worden verzonden?</vt:lpstr>
      <vt:lpstr>PowerPoint-presentatie</vt:lpstr>
      <vt:lpstr>PowerPoint-presentatie</vt:lpstr>
      <vt:lpstr>PowerPoint-presentatie</vt:lpstr>
      <vt:lpstr>Meerwaarde koppeling MMP</vt:lpstr>
      <vt:lpstr>PowerPoint-presentatie</vt:lpstr>
      <vt:lpstr>PowerPoint-presentatie</vt:lpstr>
      <vt:lpstr>Tot slot, mijn advies aan u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2015-04-10T15:31:11Z</dcterms:created>
  <dcterms:modified xsi:type="dcterms:W3CDTF">2017-04-11T20:08:57Z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